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19" d="100"/>
          <a:sy n="19" d="100"/>
        </p:scale>
        <p:origin x="2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2020-04-16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2173" y="3490598"/>
            <a:ext cx="284074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b="1" dirty="0">
                <a:ln w="28575">
                  <a:noFill/>
                  <a:prstDash val="dash"/>
                </a:ln>
              </a:rPr>
              <a:t>FINE-GRAINED POWER DELIVERY AND </a:t>
            </a:r>
            <a:r>
              <a:rPr lang="en-US" altLang="ko-KR" sz="8800" b="1" dirty="0" smtClean="0">
                <a:ln w="28575">
                  <a:noFill/>
                  <a:prstDash val="dash"/>
                </a:ln>
              </a:rPr>
              <a:t>MANAGEMENT </a:t>
            </a:r>
            <a:r>
              <a:rPr lang="en-US" altLang="ko-KR" sz="8800" b="1" dirty="0">
                <a:ln w="28575">
                  <a:noFill/>
                  <a:prstDash val="dash"/>
                </a:ln>
              </a:rPr>
              <a:t>WITH ALL DIGITAL CAPACITOR-LESS LOW-DROPOUT </a:t>
            </a:r>
            <a:r>
              <a:rPr lang="en-US" altLang="ko-KR" sz="8800" b="1" dirty="0" smtClean="0">
                <a:ln w="28575">
                  <a:noFill/>
                  <a:prstDash val="dash"/>
                </a:ln>
              </a:rPr>
              <a:t>REGULATORS</a:t>
            </a:r>
            <a:endParaRPr lang="en-US" altLang="ko-KR" sz="8800" b="1" dirty="0">
              <a:ln w="28575">
                <a:noFill/>
                <a:prstDash val="dash"/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0349" y="6318049"/>
            <a:ext cx="2878755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500" b="1" i="1" dirty="0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Muhammad </a:t>
            </a:r>
            <a:r>
              <a:rPr lang="en-US" altLang="ko-KR" sz="5500" b="1" i="1" dirty="0" err="1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Abrar</a:t>
            </a:r>
            <a:r>
              <a:rPr lang="en-US" altLang="ko-KR" sz="5500" b="1" i="1" dirty="0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5500" b="1" i="1" dirty="0" err="1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Akram</a:t>
            </a:r>
            <a:r>
              <a:rPr lang="en-US" altLang="ko-KR" sz="5500" b="1" i="1" dirty="0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altLang="ko-KR" sz="5500" b="1" i="1" dirty="0" err="1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Kyoung</a:t>
            </a:r>
            <a:r>
              <a:rPr lang="en-US" altLang="ko-KR" sz="5500" b="1" i="1" dirty="0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-Tae Min, </a:t>
            </a:r>
            <a:r>
              <a:rPr lang="en-US" altLang="ko-KR" sz="5500" b="1" i="1" dirty="0" err="1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Jin-Woong</a:t>
            </a:r>
            <a:r>
              <a:rPr lang="en-US" altLang="ko-KR" sz="5500" b="1" i="1" dirty="0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 Jang,  In-</a:t>
            </a:r>
            <a:r>
              <a:rPr lang="en-US" altLang="ko-KR" sz="5500" b="1" i="1" dirty="0" err="1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chul</a:t>
            </a:r>
            <a:r>
              <a:rPr lang="en-US" altLang="ko-KR" sz="5500" b="1" i="1" dirty="0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 Hwang</a:t>
            </a:r>
          </a:p>
          <a:p>
            <a:pPr algn="ctr"/>
            <a:r>
              <a:rPr lang="en-US" altLang="ko-KR" sz="5500" b="1" i="1" dirty="0" err="1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Kangwon</a:t>
            </a:r>
            <a:r>
              <a:rPr lang="en-US" altLang="ko-KR" sz="5500" b="1" i="1" dirty="0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 National University, </a:t>
            </a:r>
            <a:r>
              <a:rPr lang="en-US" altLang="ko-KR" sz="5500" b="1" i="1" dirty="0" err="1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Chuncheon</a:t>
            </a:r>
            <a:r>
              <a:rPr lang="en-US" altLang="ko-KR" sz="5500" b="1" i="1" dirty="0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, Korea</a:t>
            </a:r>
          </a:p>
          <a:p>
            <a:pPr algn="ctr"/>
            <a:r>
              <a:rPr lang="en-US" altLang="ko-KR" sz="4800" b="1" i="1" dirty="0" smtClean="0">
                <a:ln w="28575">
                  <a:noFill/>
                  <a:prstDash val="dash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E-mail: abrar@kangwon.ac.kr, mgt8889@kangwon.ac.kr, jjwsohee@kangwon.ac.kr, ihwang@kangwon.ac.kr</a:t>
            </a:r>
            <a:endParaRPr lang="ko-KR" altLang="en-US" sz="4800" b="1" i="1" dirty="0">
              <a:ln w="28575">
                <a:noFill/>
                <a:prstDash val="dash"/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그림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8090" y="27892762"/>
            <a:ext cx="13320000" cy="8640000"/>
          </a:xfrm>
          <a:prstGeom prst="rect">
            <a:avLst/>
          </a:prstGeom>
        </p:spPr>
      </p:pic>
      <p:pic>
        <p:nvPicPr>
          <p:cNvPr id="16" name="그림 15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43" y="27892762"/>
            <a:ext cx="13320000" cy="8640000"/>
          </a:xfrm>
          <a:prstGeom prst="rect">
            <a:avLst/>
          </a:prstGeom>
        </p:spPr>
      </p:pic>
      <p:pic>
        <p:nvPicPr>
          <p:cNvPr id="17" name="그림 16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8090" y="18327848"/>
            <a:ext cx="13320000" cy="8640000"/>
          </a:xfrm>
          <a:prstGeom prst="rect">
            <a:avLst/>
          </a:prstGeom>
        </p:spPr>
      </p:pic>
      <p:pic>
        <p:nvPicPr>
          <p:cNvPr id="18" name="그림 17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43" y="18327848"/>
            <a:ext cx="13320000" cy="8640000"/>
          </a:xfrm>
          <a:prstGeom prst="rect">
            <a:avLst/>
          </a:prstGeom>
        </p:spPr>
      </p:pic>
      <p:sp>
        <p:nvSpPr>
          <p:cNvPr id="20" name="모서리가 둥근 직사각형 19"/>
          <p:cNvSpPr/>
          <p:nvPr/>
        </p:nvSpPr>
        <p:spPr>
          <a:xfrm>
            <a:off x="1205567" y="37286641"/>
            <a:ext cx="28407428" cy="35560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altLang="ko-KR" sz="1400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Soc(system on chip) 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및  멀티코어 프로세서 시스템 내부의 전력 공급 및 관리의 정확성과 효율성은 점점 어려워지고 있는 추세다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.  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해결 방책으로 외부 부품의 필요성을 제거하고 핀 수를 줄임으로써 전력관리 장치의 완전한 통합으로 더 좋은 결과를 보여준다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. 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이 연구에서 가장 중요한 곳은 다중 모드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(coarse, Fine)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의 피크 전압 및 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Drop-out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전압을 검출하는 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LTTC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의 설계 및 합성의 구조이다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. 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결과는 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65nm CMOS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프로세스로 설계되었으며 정상상태에서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최소한의 리플로 최대전력효율과 최소 드롭아웃전압으로 다른 디자인들과 여러 배 더 나은 수치를 보여준다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.</a:t>
            </a:r>
            <a:endParaRPr lang="ko-KR" altLang="en-US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1122172" y="9333914"/>
            <a:ext cx="28407429" cy="3556000"/>
            <a:chOff x="1122172" y="9333914"/>
            <a:chExt cx="28407429" cy="355600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1132004" y="9333914"/>
              <a:ext cx="28397596" cy="3555999"/>
            </a:xfrm>
            <a:prstGeom prst="roundRect">
              <a:avLst/>
            </a:prstGeom>
            <a:ln cap="sq">
              <a:noFill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칩 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전력공급 관리는 </a:t>
              </a:r>
              <a:r>
                <a:rPr lang="en-US" altLang="ko-KR" sz="4000" dirty="0" err="1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SoC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(System-on-chip)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에서 고성능이나 에너지 효율 면에서 기대 성능을 만족시키지 못한다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 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기존 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개발된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LDO(Low Drop Out)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는 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빠른 전류 공급을 위해 사이즈가 큰 외부 출력 </a:t>
              </a:r>
              <a:r>
                <a:rPr lang="ko-KR" altLang="en-US" sz="4000" dirty="0" err="1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캐패시터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(C</a:t>
              </a:r>
              <a:r>
                <a:rPr lang="en-US" altLang="ko-KR" sz="4000" baseline="-25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OUT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)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이 필요하지만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, 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이로 인해 핀 수와 부품 수가 증가한다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 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물론 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C</a:t>
              </a:r>
              <a:r>
                <a:rPr lang="en-US" altLang="ko-KR" sz="4000" baseline="-25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OUT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을 제거하기 위해서 </a:t>
              </a:r>
              <a:r>
                <a:rPr lang="ko-KR" altLang="en-US" sz="4000" dirty="0" err="1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디커플링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 </a:t>
              </a:r>
              <a:r>
                <a:rPr lang="ko-KR" altLang="en-US" sz="4000" dirty="0" err="1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캐패시터를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 추가할 수 있지만 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PVT Variation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이 크기 때문에 안정적인 전원 공급이 어렵다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 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이러한 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문제점을 해결하기 위해 적은 면적과 핀 수로 세밀한 </a:t>
              </a:r>
              <a:r>
                <a:rPr lang="en-US" altLang="ko-KR" sz="4000" dirty="0" err="1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SoC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 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전력공급과 제어가 가능한 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Digital Capacitor-less Low Drop-Out(CL-LDO)</a:t>
              </a:r>
              <a:r>
                <a:rPr lang="ko-KR" altLang="en-US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를 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제안한다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1122172" y="9333915"/>
              <a:ext cx="28407429" cy="3555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25" name="Picture 4" descr="I:\Music\Music\12년 10월\파워포인트 ppt [이쁘고 언젠가는 쓸모있는 슬라이드700개]-197M\코발트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03" y="8960256"/>
            <a:ext cx="7626037" cy="74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723786" y="8934569"/>
            <a:ext cx="4137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1. </a:t>
            </a:r>
            <a:r>
              <a:rPr lang="en-US" altLang="ko-KR" sz="4000" b="1" dirty="0" smtClean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Introduction</a:t>
            </a:r>
            <a:endParaRPr lang="ko-KR" altLang="en-US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1135330" y="13411217"/>
            <a:ext cx="28397598" cy="4111586"/>
            <a:chOff x="1132002" y="13263572"/>
            <a:chExt cx="28397598" cy="4111586"/>
          </a:xfrm>
        </p:grpSpPr>
        <p:sp>
          <p:nvSpPr>
            <p:cNvPr id="19" name="모서리가 둥근 직사각형 18"/>
            <p:cNvSpPr/>
            <p:nvPr/>
          </p:nvSpPr>
          <p:spPr>
            <a:xfrm>
              <a:off x="1132003" y="13263572"/>
              <a:ext cx="28397597" cy="4024987"/>
            </a:xfrm>
            <a:prstGeom prst="roundRect">
              <a:avLst/>
            </a:prstGeom>
            <a:noFill/>
            <a:ln cap="sq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ln w="28575">
                  <a:noFill/>
                  <a:prstDash val="dash"/>
                </a:ln>
                <a:solidFill>
                  <a:schemeClr val="tx1"/>
                </a:solidFill>
              </a:endParaRPr>
            </a:p>
            <a:p>
              <a:pPr algn="dist"/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전체 블록 다이어그램은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&lt;3.Block diagram&gt;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에 제시하였고 동작은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LTTC-BiSHRs-Switch_Array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로 나뉜다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 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먼저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, 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비동기식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Logic-Threshold Triggered Comparator(LTTC)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에서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V</a:t>
              </a:r>
              <a:r>
                <a:rPr lang="en-US" altLang="ko-KR" sz="4000" baseline="-25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REG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과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V</a:t>
              </a:r>
              <a:r>
                <a:rPr lang="en-US" altLang="ko-KR" sz="4000" baseline="-25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REF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의 전압을 비교한다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 VRD(Voltage Range Detector)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에서는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Lock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 유무를 판단하는 구간이며 위의 정보들을 받아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Self- Shifting Bi-directional Shift Registers(BisHRs)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에서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Loop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을 선택한다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 Lock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이 되지 않았을 때는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Coarse Loop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에서 빠르게 전압을 보정해주고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, Lock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이 된 경우에는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Fine Loop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에서 최대한 변동이 없는 </a:t>
              </a:r>
              <a:r>
                <a:rPr lang="en-US" altLang="ko-KR" sz="4000" dirty="0" err="1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Vreg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을 유지하도록 한다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 LDO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는 첫 시작 루프의 문제점이 계속 제시되었는데 본 연구에서는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LTTC 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및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VRD 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와 함께 비동기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kick-start-Loop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를 사용하여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C</a:t>
              </a:r>
              <a:r>
                <a:rPr lang="en-US" altLang="ko-KR" sz="4000" baseline="-25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OUT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의 제거를 성공적으로 구현했다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 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이 기술은 오직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LTTC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와 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VRD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의 로직 딜레이로 동작하므로 </a:t>
              </a:r>
              <a:r>
                <a:rPr lang="el-GR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Δ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Iload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에서 </a:t>
              </a:r>
              <a:r>
                <a:rPr lang="el-GR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Δ</a:t>
              </a:r>
              <a:r>
                <a:rPr lang="en-US" altLang="ko-KR" sz="4000" dirty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V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reg</a:t>
              </a:r>
              <a:r>
                <a:rPr lang="ko-KR" altLang="en-US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가 즉시 보상된다</a:t>
              </a:r>
              <a:r>
                <a:rPr lang="en-US" altLang="ko-KR" sz="4000" dirty="0" smtClean="0">
                  <a:ln w="28575">
                    <a:noFill/>
                    <a:prstDash val="dash"/>
                  </a:ln>
                  <a:solidFill>
                    <a:schemeClr val="tx1"/>
                  </a:solidFill>
                </a:rPr>
                <a:t>.</a:t>
              </a:r>
              <a:endParaRPr lang="ko-KR" altLang="en-US" sz="4000" dirty="0">
                <a:ln w="28575">
                  <a:noFill/>
                  <a:prstDash val="dash"/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1132002" y="13263572"/>
              <a:ext cx="28397597" cy="41115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32" name="Picture 4" descr="I:\Music\Music\12년 10월\파워포인트 ppt [이쁘고 언젠가는 쓸모있는 슬라이드700개]-197M\코발트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36" y="13049557"/>
            <a:ext cx="7626037" cy="74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2721419" y="13023870"/>
            <a:ext cx="3908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2. Description</a:t>
            </a:r>
            <a:endParaRPr lang="ko-KR" altLang="en-US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132002" y="18083281"/>
            <a:ext cx="14122512" cy="91096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6" name="직사각형 35"/>
          <p:cNvSpPr/>
          <p:nvPr/>
        </p:nvSpPr>
        <p:spPr>
          <a:xfrm>
            <a:off x="15551355" y="18083281"/>
            <a:ext cx="13978244" cy="91096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7" name="직사각형 36"/>
          <p:cNvSpPr/>
          <p:nvPr/>
        </p:nvSpPr>
        <p:spPr>
          <a:xfrm>
            <a:off x="15561185" y="27671949"/>
            <a:ext cx="13968414" cy="91270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8" name="직사각형 37"/>
          <p:cNvSpPr/>
          <p:nvPr/>
        </p:nvSpPr>
        <p:spPr>
          <a:xfrm>
            <a:off x="1122172" y="27671949"/>
            <a:ext cx="14132342" cy="91270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39" name="Picture 4" descr="I:\Music\Music\12년 10월\파워포인트 ppt [이쁘고 언젠가는 쓸모있는 슬라이드700개]-197M\코발트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36" y="17709624"/>
            <a:ext cx="7626037" cy="74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2313455" y="17681651"/>
            <a:ext cx="4724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3. Block Diagram</a:t>
            </a:r>
            <a:endParaRPr lang="ko-KR" altLang="en-US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41" name="Picture 4" descr="I:\Music\Music\12년 10월\파워포인트 ppt [이쁘고 언젠가는 쓸모있는 슬라이드700개]-197M\코발트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6589" y="17703376"/>
            <a:ext cx="7626037" cy="74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17140772" y="17677689"/>
            <a:ext cx="374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4. Simulation</a:t>
            </a:r>
            <a:endParaRPr lang="ko-KR" altLang="en-US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43" name="Picture 4" descr="I:\Music\Music\12년 10월\파워포인트 ppt [이쁘고 언젠가는 쓸모있는 슬라이드700개]-197M\코발트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36" y="27339212"/>
            <a:ext cx="7626037" cy="74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2721419" y="27313525"/>
            <a:ext cx="3720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5. Simulation</a:t>
            </a:r>
            <a:endParaRPr lang="ko-KR" altLang="en-US" sz="4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45" name="Picture 4" descr="I:\Music\Music\12년 10월\파워포인트 ppt [이쁘고 언젠가는 쓸모있는 슬라이드700개]-197M\코발트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9280" y="27337712"/>
            <a:ext cx="7626037" cy="74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16547090" y="27312574"/>
            <a:ext cx="53046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6. Chip Micrograph</a:t>
            </a:r>
            <a:endParaRPr lang="ko-KR" altLang="en-US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1122172" y="37276523"/>
            <a:ext cx="28407427" cy="3360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48" name="Picture 4" descr="I:\Music\Music\12년 10월\파워포인트 ppt [이쁘고 언젠가는 쓸모있는 슬라이드700개]-197M\코발트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37" y="36927872"/>
            <a:ext cx="7626037" cy="74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2721420" y="36902185"/>
            <a:ext cx="3733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7. Conclusion</a:t>
            </a:r>
            <a:endParaRPr lang="ko-KR" altLang="en-US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5159" y="41411698"/>
            <a:ext cx="157663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000" dirty="0"/>
              <a:t>Acknowledgement</a:t>
            </a:r>
          </a:p>
          <a:p>
            <a:r>
              <a:rPr lang="en-US" altLang="ko-KR" sz="3000" dirty="0"/>
              <a:t>The chip fabrication and EDA tool were supported by the IC Design Education Center(IDEC), Korea</a:t>
            </a:r>
            <a:r>
              <a:rPr lang="en-US" altLang="ko-KR" sz="3000" dirty="0" smtClean="0"/>
              <a:t>.</a:t>
            </a:r>
            <a:endParaRPr lang="en-US" altLang="ko-KR" sz="3000" dirty="0"/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373</Words>
  <Application>Microsoft Office PowerPoint</Application>
  <PresentationFormat>사용자 지정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HY헤드라인M</vt:lpstr>
      <vt:lpstr>맑은 고딕</vt:lpstr>
      <vt:lpstr>Arial</vt:lpstr>
      <vt:lpstr>Calibri</vt:lpstr>
      <vt:lpstr>Calibri Light</vt:lpstr>
      <vt:lpstr>Georgia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psh</cp:lastModifiedBy>
  <cp:revision>31</cp:revision>
  <dcterms:created xsi:type="dcterms:W3CDTF">2018-03-08T06:02:33Z</dcterms:created>
  <dcterms:modified xsi:type="dcterms:W3CDTF">2020-04-16T01:27:00Z</dcterms:modified>
</cp:coreProperties>
</file>